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3"/>
    <p:sldId id="260" r:id="rId4"/>
    <p:sldId id="259" r:id="rId5"/>
    <p:sldId id="258" r:id="rId6"/>
    <p:sldId id="262" r:id="rId7"/>
    <p:sldId id="261" r:id="rId8"/>
    <p:sldId id="263" r:id="rId9"/>
    <p:sldId id="264" r:id="rId10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47040"/>
            <a:ext cx="9144000" cy="1950720"/>
          </a:xfrm>
        </p:spPr>
        <p:txBody>
          <a:bodyPr>
            <a:normAutofit fontScale="90000"/>
          </a:bodyPr>
          <a:lstStyle/>
          <a:p>
            <a:r>
              <a:rPr lang="en-US" altLang="en-US" sz="5335">
                <a:solidFill>
                  <a:schemeClr val="accent2"/>
                </a:solidFill>
              </a:rPr>
              <a:t>Михаил</a:t>
            </a:r>
            <a:r>
              <a:rPr lang="en-US" altLang="ru-RU" sz="5335">
                <a:solidFill>
                  <a:schemeClr val="accent2"/>
                </a:solidFill>
              </a:rPr>
              <a:t> (</a:t>
            </a:r>
            <a:r>
              <a:rPr lang="en-US" altLang="en-US" sz="5335">
                <a:solidFill>
                  <a:schemeClr val="accent2"/>
                </a:solidFill>
              </a:rPr>
              <a:t>Михалко</a:t>
            </a:r>
            <a:r>
              <a:rPr lang="en-US" altLang="ru-RU" sz="5335">
                <a:solidFill>
                  <a:schemeClr val="accent2"/>
                </a:solidFill>
              </a:rPr>
              <a:t>) II </a:t>
            </a:r>
            <a:r>
              <a:rPr lang="en-US" altLang="en-US" sz="5335">
                <a:solidFill>
                  <a:schemeClr val="accent2"/>
                </a:solidFill>
              </a:rPr>
              <a:t>Юрьевич</a:t>
            </a:r>
            <a:r>
              <a:rPr lang="en-US" altLang="ru-RU" sz="5335">
                <a:solidFill>
                  <a:schemeClr val="accent2"/>
                </a:solidFill>
              </a:rPr>
              <a:t> </a:t>
            </a:r>
            <a:r>
              <a:rPr lang="" altLang="en-US" sz="5335">
                <a:solidFill>
                  <a:schemeClr val="accent2"/>
                </a:solidFill>
              </a:rPr>
              <a:t>«</a:t>
            </a:r>
            <a:r>
              <a:rPr lang="en-US" altLang="en-US" sz="5335">
                <a:solidFill>
                  <a:schemeClr val="accent2"/>
                </a:solidFill>
              </a:rPr>
              <a:t>Изгнанник</a:t>
            </a:r>
            <a:r>
              <a:rPr lang="" altLang="en-US" sz="5335">
                <a:solidFill>
                  <a:schemeClr val="accent2"/>
                </a:solidFill>
              </a:rPr>
              <a:t>»</a:t>
            </a:r>
            <a:r>
              <a:rPr lang="en-US" altLang="ru-RU" sz="5335">
                <a:solidFill>
                  <a:schemeClr val="accent2"/>
                </a:solidFill>
              </a:rPr>
              <a:t>, 1174, 1175—1176</a:t>
            </a:r>
            <a:endParaRPr lang="en-US" altLang="ru-RU" sz="5335">
              <a:solidFill>
                <a:schemeClr val="accent2"/>
              </a:solidFill>
            </a:endParaRPr>
          </a:p>
        </p:txBody>
      </p:sp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7110" y="2727325"/>
            <a:ext cx="2465070" cy="3406140"/>
          </a:xfrm>
          <a:prstGeom prst="rect">
            <a:avLst/>
          </a:prstGeom>
        </p:spPr>
      </p:pic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4445" y="2727325"/>
            <a:ext cx="5583555" cy="34061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999470" cy="2127885"/>
          </a:xfrm>
        </p:spPr>
        <p:txBody>
          <a:bodyPr>
            <a:normAutofit/>
          </a:bodyPr>
          <a:p>
            <a:r>
              <a:rPr lang="en-US" altLang="en-US" sz="4000"/>
              <a:t>Десятый</a:t>
            </a:r>
            <a:r>
              <a:rPr lang="en-US" altLang="ru-RU" sz="4000"/>
              <a:t> </a:t>
            </a:r>
            <a:r>
              <a:rPr lang="en-US" altLang="en-US" sz="4000"/>
              <a:t>сын</a:t>
            </a:r>
            <a:r>
              <a:rPr lang="en-US" altLang="ru-RU" sz="4000"/>
              <a:t> </a:t>
            </a:r>
            <a:r>
              <a:rPr lang="en-US" altLang="en-US" sz="4000"/>
              <a:t>Юрия</a:t>
            </a:r>
            <a:r>
              <a:rPr lang="en-US" altLang="ru-RU" sz="4000"/>
              <a:t> I </a:t>
            </a:r>
            <a:r>
              <a:rPr lang="en-US" altLang="en-US" sz="4000"/>
              <a:t>Долгорукого</a:t>
            </a:r>
            <a:r>
              <a:rPr lang="en-US" altLang="ru-RU" sz="4000"/>
              <a:t>, </a:t>
            </a:r>
            <a:r>
              <a:rPr lang="en-US" altLang="en-US" sz="4000"/>
              <a:t>изгнанный</a:t>
            </a:r>
            <a:r>
              <a:rPr lang="en-US" altLang="ru-RU" sz="4000"/>
              <a:t> </a:t>
            </a:r>
            <a:r>
              <a:rPr lang="en-US" altLang="en-US" sz="4000"/>
              <a:t>на</a:t>
            </a:r>
            <a:r>
              <a:rPr lang="en-US" altLang="ru-RU" sz="4000"/>
              <a:t> </a:t>
            </a:r>
            <a:r>
              <a:rPr lang="en-US" altLang="en-US" sz="4000"/>
              <a:t>юг</a:t>
            </a:r>
            <a:r>
              <a:rPr lang="en-US" altLang="ru-RU" sz="4000"/>
              <a:t> </a:t>
            </a:r>
            <a:r>
              <a:rPr lang="en-US" altLang="en-US" sz="4000"/>
              <a:t>старшим</a:t>
            </a:r>
            <a:r>
              <a:rPr lang="en-US" altLang="ru-RU" sz="4000"/>
              <a:t> </a:t>
            </a:r>
            <a:r>
              <a:rPr lang="en-US" altLang="en-US" sz="4000"/>
              <a:t>братом</a:t>
            </a:r>
            <a:r>
              <a:rPr lang="en-US" altLang="ru-RU" sz="4000"/>
              <a:t> </a:t>
            </a:r>
            <a:r>
              <a:rPr lang="en-US" altLang="en-US" sz="4000"/>
              <a:t>Андреем</a:t>
            </a:r>
            <a:r>
              <a:rPr lang="en-US" altLang="ru-RU" sz="4000"/>
              <a:t> I </a:t>
            </a:r>
            <a:r>
              <a:rPr lang="en-US" altLang="en-US" sz="4000"/>
              <a:t>Боголюбским</a:t>
            </a:r>
            <a:r>
              <a:rPr lang="en-US" altLang="ru-RU" sz="4000"/>
              <a:t>, </a:t>
            </a:r>
            <a:r>
              <a:rPr lang="en-US" altLang="en-US" sz="4000"/>
              <a:t>князем</a:t>
            </a:r>
            <a:r>
              <a:rPr lang="en-US" altLang="ru-RU" sz="4000"/>
              <a:t> </a:t>
            </a:r>
            <a:r>
              <a:rPr lang="en-US" altLang="en-US" sz="4000"/>
              <a:t>Владимирским</a:t>
            </a:r>
            <a:r>
              <a:rPr lang="en-US" altLang="ru-RU" sz="4000"/>
              <a:t>. </a:t>
            </a:r>
            <a:endParaRPr lang="en-US" altLang="ru-RU" sz="400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2907030"/>
            <a:ext cx="10515600" cy="3270250"/>
          </a:xfrm>
        </p:spPr>
        <p:txBody>
          <a:bodyPr/>
          <a:p>
            <a:r>
              <a:rPr lang="en-US" altLang="en-US" sz="3600">
                <a:solidFill>
                  <a:schemeClr val="tx1"/>
                </a:solidFill>
              </a:rPr>
              <a:t>Исторические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источники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не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сохранили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имени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его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жены</a:t>
            </a:r>
            <a:r>
              <a:rPr lang="en-US" altLang="ru-RU" sz="3600">
                <a:solidFill>
                  <a:schemeClr val="tx1"/>
                </a:solidFill>
              </a:rPr>
              <a:t>. </a:t>
            </a:r>
            <a:r>
              <a:rPr lang="en-US" altLang="en-US" sz="3600">
                <a:solidFill>
                  <a:schemeClr val="tx1"/>
                </a:solidFill>
              </a:rPr>
              <a:t>Известно</a:t>
            </a:r>
            <a:r>
              <a:rPr lang="en-US" altLang="ru-RU" sz="3600">
                <a:solidFill>
                  <a:schemeClr val="tx1"/>
                </a:solidFill>
              </a:rPr>
              <a:t>, </a:t>
            </a:r>
            <a:r>
              <a:rPr lang="en-US" altLang="en-US" sz="3600">
                <a:solidFill>
                  <a:schemeClr val="tx1"/>
                </a:solidFill>
              </a:rPr>
              <a:t>что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у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него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была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как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минимум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одна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дочь</a:t>
            </a:r>
            <a:r>
              <a:rPr lang="en-US" altLang="ru-RU" sz="3600">
                <a:solidFill>
                  <a:schemeClr val="tx1"/>
                </a:solidFill>
              </a:rPr>
              <a:t>, </a:t>
            </a:r>
            <a:r>
              <a:rPr lang="en-US" altLang="en-US" sz="3600">
                <a:solidFill>
                  <a:schemeClr val="tx1"/>
                </a:solidFill>
              </a:rPr>
              <a:t>выданная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в</a:t>
            </a:r>
            <a:r>
              <a:rPr lang="en-US" altLang="ru-RU" sz="3600">
                <a:solidFill>
                  <a:schemeClr val="tx1"/>
                </a:solidFill>
              </a:rPr>
              <a:t> 1178 </a:t>
            </a:r>
            <a:r>
              <a:rPr lang="en-US" altLang="en-US" sz="3600">
                <a:solidFill>
                  <a:schemeClr val="tx1"/>
                </a:solidFill>
              </a:rPr>
              <a:t>году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за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черниговского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княжича</a:t>
            </a:r>
            <a:r>
              <a:rPr lang="ru-RU" altLang="en-US" sz="3600">
                <a:solidFill>
                  <a:schemeClr val="tx1"/>
                </a:solidFill>
              </a:rPr>
              <a:t> Владимира Святославовича.</a:t>
            </a:r>
            <a:endParaRPr lang="ru-RU" altLang="en-US" sz="36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5150" y="546100"/>
            <a:ext cx="10968355" cy="2757170"/>
          </a:xfrm>
        </p:spPr>
        <p:txBody>
          <a:bodyPr>
            <a:normAutofit fontScale="90000"/>
          </a:bodyPr>
          <a:p>
            <a:r>
              <a:rPr lang="en-US" altLang="en-US"/>
              <a:t>После</a:t>
            </a:r>
            <a:r>
              <a:rPr lang="en-US" altLang="ru-RU"/>
              <a:t> </a:t>
            </a:r>
            <a:r>
              <a:rPr lang="en-US" altLang="en-US"/>
              <a:t>смерти</a:t>
            </a:r>
            <a:r>
              <a:rPr lang="en-US" altLang="ru-RU"/>
              <a:t> </a:t>
            </a:r>
            <a:r>
              <a:rPr lang="en-US" altLang="en-US"/>
              <a:t>Михаила</a:t>
            </a:r>
            <a:r>
              <a:rPr lang="en-US" altLang="ru-RU"/>
              <a:t> (</a:t>
            </a:r>
            <a:r>
              <a:rPr lang="en-US" altLang="en-US"/>
              <a:t>Михалко</a:t>
            </a:r>
            <a:r>
              <a:rPr lang="en-US" altLang="ru-RU"/>
              <a:t>) </a:t>
            </a:r>
            <a:r>
              <a:rPr lang="en-US" altLang="en-US"/>
              <a:t>Юрьевича</a:t>
            </a:r>
            <a:r>
              <a:rPr lang="en-US" altLang="ru-RU"/>
              <a:t> </a:t>
            </a:r>
            <a:r>
              <a:rPr lang="" altLang="en-US"/>
              <a:t>«</a:t>
            </a:r>
            <a:r>
              <a:rPr lang="en-US" altLang="en-US"/>
              <a:t>Изгнанника</a:t>
            </a:r>
            <a:r>
              <a:rPr lang="" altLang="en-US"/>
              <a:t>»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1176 </a:t>
            </a:r>
            <a:r>
              <a:rPr lang="en-US" altLang="en-US"/>
              <a:t>году</a:t>
            </a:r>
            <a:r>
              <a:rPr lang="en-US" altLang="ru-RU"/>
              <a:t> </a:t>
            </a:r>
            <a:r>
              <a:rPr lang="en-US" altLang="en-US"/>
              <a:t>владимирский</a:t>
            </a:r>
            <a:r>
              <a:rPr lang="en-US" altLang="ru-RU"/>
              <a:t> </a:t>
            </a:r>
            <a:r>
              <a:rPr lang="en-US" altLang="en-US"/>
              <a:t>престол</a:t>
            </a:r>
            <a:r>
              <a:rPr lang="en-US" altLang="ru-RU"/>
              <a:t> </a:t>
            </a:r>
            <a:r>
              <a:rPr lang="en-US" altLang="en-US"/>
              <a:t>занял</a:t>
            </a:r>
            <a:r>
              <a:rPr lang="en-US" altLang="ru-RU"/>
              <a:t> </a:t>
            </a:r>
            <a:r>
              <a:rPr lang="en-US" altLang="en-US"/>
              <a:t>его</a:t>
            </a:r>
            <a:r>
              <a:rPr lang="en-US" altLang="ru-RU"/>
              <a:t> </a:t>
            </a:r>
            <a:r>
              <a:rPr lang="en-US" altLang="en-US"/>
              <a:t>родной</a:t>
            </a:r>
            <a:r>
              <a:rPr lang="en-US" altLang="ru-RU"/>
              <a:t> </a:t>
            </a:r>
            <a:r>
              <a:rPr lang="en-US" altLang="en-US"/>
              <a:t>брат</a:t>
            </a:r>
            <a:r>
              <a:rPr lang="en-US" altLang="ru-RU"/>
              <a:t> — </a:t>
            </a:r>
            <a:r>
              <a:rPr lang="en-US" altLang="en-US"/>
              <a:t>Всеволод</a:t>
            </a:r>
            <a:r>
              <a:rPr lang="en-US" altLang="ru-RU"/>
              <a:t> III </a:t>
            </a:r>
            <a:r>
              <a:rPr lang="en-US" altLang="en-US"/>
              <a:t>Юрьевич</a:t>
            </a:r>
            <a:r>
              <a:rPr lang="en-US" altLang="ru-RU"/>
              <a:t> </a:t>
            </a:r>
            <a:r>
              <a:rPr lang="en-US" altLang="en-US"/>
              <a:t>Большое</a:t>
            </a:r>
            <a:r>
              <a:rPr lang="en-US" altLang="ru-RU"/>
              <a:t> </a:t>
            </a:r>
            <a:r>
              <a:rPr lang="en-US" altLang="en-US"/>
              <a:t>Гнездо</a:t>
            </a:r>
            <a:r>
              <a:rPr lang="en-US" altLang="ru-RU"/>
              <a:t> (</a:t>
            </a:r>
            <a:r>
              <a:rPr lang="en-US" altLang="en-US"/>
              <a:t>правил</a:t>
            </a:r>
            <a:r>
              <a:rPr lang="en-US" altLang="ru-RU"/>
              <a:t> 1176–1212)</a:t>
            </a:r>
            <a:endParaRPr lang="en-US" altLang="ru-RU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3606165"/>
            <a:ext cx="10885805" cy="2571115"/>
          </a:xfrm>
        </p:spPr>
        <p:txBody>
          <a:bodyPr>
            <a:normAutofit lnSpcReduction="10000"/>
          </a:bodyPr>
          <a:p>
            <a:r>
              <a:rPr lang="en-US" altLang="en-US" sz="3600">
                <a:solidFill>
                  <a:schemeClr val="tx1"/>
                </a:solidFill>
              </a:rPr>
              <a:t>Князь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получил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прозвище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" altLang="en-US" sz="3600">
                <a:solidFill>
                  <a:schemeClr val="tx1"/>
                </a:solidFill>
              </a:rPr>
              <a:t>«</a:t>
            </a:r>
            <a:r>
              <a:rPr lang="en-US" altLang="en-US" sz="3600">
                <a:solidFill>
                  <a:schemeClr val="tx1"/>
                </a:solidFill>
              </a:rPr>
              <a:t>Изгнанник</a:t>
            </a:r>
            <a:r>
              <a:rPr lang="" altLang="en-US" sz="3600">
                <a:solidFill>
                  <a:schemeClr val="tx1"/>
                </a:solidFill>
              </a:rPr>
              <a:t>»</a:t>
            </a:r>
            <a:r>
              <a:rPr lang="en-US" altLang="ru-RU" sz="3600">
                <a:solidFill>
                  <a:schemeClr val="tx1"/>
                </a:solidFill>
              </a:rPr>
              <a:t> (</a:t>
            </a:r>
            <a:r>
              <a:rPr lang="en-US" altLang="en-US" sz="3600">
                <a:solidFill>
                  <a:schemeClr val="tx1"/>
                </a:solidFill>
              </a:rPr>
              <a:t>или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был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в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числе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" altLang="en-US" sz="3600">
                <a:solidFill>
                  <a:schemeClr val="tx1"/>
                </a:solidFill>
              </a:rPr>
              <a:t>«</a:t>
            </a:r>
            <a:r>
              <a:rPr lang="en-US" altLang="en-US" sz="3600">
                <a:solidFill>
                  <a:schemeClr val="tx1"/>
                </a:solidFill>
              </a:rPr>
              <a:t>князей</a:t>
            </a:r>
            <a:r>
              <a:rPr lang="en-US" altLang="ru-RU" sz="3600">
                <a:solidFill>
                  <a:schemeClr val="tx1"/>
                </a:solidFill>
              </a:rPr>
              <a:t>-</a:t>
            </a:r>
            <a:r>
              <a:rPr lang="en-US" altLang="en-US" sz="3600">
                <a:solidFill>
                  <a:schemeClr val="tx1"/>
                </a:solidFill>
              </a:rPr>
              <a:t>изгнанников</a:t>
            </a:r>
            <a:r>
              <a:rPr lang="" altLang="en-US" sz="3600">
                <a:solidFill>
                  <a:schemeClr val="tx1"/>
                </a:solidFill>
              </a:rPr>
              <a:t>»</a:t>
            </a:r>
            <a:r>
              <a:rPr lang="en-US" altLang="ru-RU" sz="3600">
                <a:solidFill>
                  <a:schemeClr val="tx1"/>
                </a:solidFill>
              </a:rPr>
              <a:t>), </a:t>
            </a:r>
            <a:r>
              <a:rPr lang="en-US" altLang="en-US" sz="3600">
                <a:solidFill>
                  <a:schemeClr val="tx1"/>
                </a:solidFill>
              </a:rPr>
              <a:t>так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как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в</a:t>
            </a:r>
            <a:r>
              <a:rPr lang="en-US" altLang="ru-RU" sz="3600">
                <a:solidFill>
                  <a:schemeClr val="tx1"/>
                </a:solidFill>
              </a:rPr>
              <a:t> 1162 </a:t>
            </a:r>
            <a:r>
              <a:rPr lang="en-US" altLang="en-US" sz="3600">
                <a:solidFill>
                  <a:schemeClr val="tx1"/>
                </a:solidFill>
              </a:rPr>
              <a:t>году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его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старший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брат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Андрей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Боголюбский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удалил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его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из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Суздальской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земли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вместе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с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матерью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и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другими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братьями</a:t>
            </a:r>
            <a:r>
              <a:rPr lang="en-US" altLang="ru-RU" sz="3600">
                <a:solidFill>
                  <a:schemeClr val="tx1"/>
                </a:solidFill>
              </a:rPr>
              <a:t>. </a:t>
            </a:r>
            <a:endParaRPr lang="en-US" altLang="ru-RU" sz="3600">
              <a:solidFill>
                <a:schemeClr val="tx1"/>
              </a:solidFill>
            </a:endParaRPr>
          </a:p>
          <a:p>
            <a:endParaRPr lang="en-US" altLang="ru-RU"/>
          </a:p>
          <a:p>
            <a:endParaRPr lang="en-US" altLang="ru-RU"/>
          </a:p>
          <a:p>
            <a:endParaRPr lang="en-US" altLang="ru-RU"/>
          </a:p>
          <a:p>
            <a:endParaRPr lang="en-US" alt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958195" cy="2725420"/>
          </a:xfrm>
        </p:spPr>
        <p:txBody>
          <a:bodyPr>
            <a:normAutofit fontScale="90000"/>
          </a:bodyPr>
          <a:p>
            <a:r>
              <a:rPr lang="en-US" altLang="en-US" sz="4000"/>
              <a:t>После</a:t>
            </a:r>
            <a:r>
              <a:rPr lang="en-US" altLang="ru-RU" sz="4000"/>
              <a:t> </a:t>
            </a:r>
            <a:r>
              <a:rPr lang="en-US" altLang="en-US" sz="4000"/>
              <a:t>смерти</a:t>
            </a:r>
            <a:r>
              <a:rPr lang="en-US" altLang="ru-RU" sz="4000"/>
              <a:t> </a:t>
            </a:r>
            <a:r>
              <a:rPr lang="en-US" altLang="en-US" sz="4000"/>
              <a:t>Андрея</a:t>
            </a:r>
            <a:r>
              <a:rPr lang="en-US" altLang="ru-RU" sz="4000"/>
              <a:t> I, </a:t>
            </a:r>
            <a:r>
              <a:rPr lang="en-US" altLang="en-US" sz="4000"/>
              <a:t>в</a:t>
            </a:r>
            <a:r>
              <a:rPr lang="en-US" altLang="ru-RU" sz="4000"/>
              <a:t> </a:t>
            </a:r>
            <a:r>
              <a:rPr lang="en-US" altLang="en-US" sz="4000"/>
              <a:t>ходе</a:t>
            </a:r>
            <a:r>
              <a:rPr lang="en-US" altLang="ru-RU" sz="4000"/>
              <a:t> </a:t>
            </a:r>
            <a:r>
              <a:rPr lang="en-US" altLang="en-US" sz="4000"/>
              <a:t>войны</a:t>
            </a:r>
            <a:r>
              <a:rPr lang="en-US" altLang="ru-RU" sz="4000"/>
              <a:t> </a:t>
            </a:r>
            <a:r>
              <a:rPr lang="en-US" altLang="en-US" sz="4000"/>
              <a:t>со</a:t>
            </a:r>
            <a:r>
              <a:rPr lang="en-US" altLang="ru-RU" sz="4000"/>
              <a:t> </a:t>
            </a:r>
            <a:r>
              <a:rPr lang="en-US" altLang="en-US" sz="4000"/>
              <a:t>своими</a:t>
            </a:r>
            <a:r>
              <a:rPr lang="en-US" altLang="ru-RU" sz="4000"/>
              <a:t> </a:t>
            </a:r>
            <a:r>
              <a:rPr lang="en-US" altLang="en-US" sz="4000"/>
              <a:t>племянниками</a:t>
            </a:r>
            <a:r>
              <a:rPr lang="en-US" altLang="ru-RU" sz="4000"/>
              <a:t> </a:t>
            </a:r>
            <a:r>
              <a:rPr lang="en-US" altLang="en-US" sz="4000"/>
              <a:t>Мстиславом</a:t>
            </a:r>
            <a:r>
              <a:rPr lang="en-US" altLang="ru-RU" sz="4000"/>
              <a:t> </a:t>
            </a:r>
            <a:r>
              <a:rPr lang="en-US" altLang="en-US" sz="4000"/>
              <a:t>и</a:t>
            </a:r>
            <a:r>
              <a:rPr lang="en-US" altLang="ru-RU" sz="4000"/>
              <a:t> </a:t>
            </a:r>
            <a:r>
              <a:rPr lang="en-US" altLang="en-US" sz="4000"/>
              <a:t>Ярополком</a:t>
            </a:r>
            <a:r>
              <a:rPr lang="en-US" altLang="ru-RU" sz="4000"/>
              <a:t> (</a:t>
            </a:r>
            <a:r>
              <a:rPr lang="en-US" altLang="en-US" sz="4000"/>
              <a:t>детьми</a:t>
            </a:r>
            <a:r>
              <a:rPr lang="en-US" altLang="ru-RU" sz="4000"/>
              <a:t> </a:t>
            </a:r>
            <a:r>
              <a:rPr lang="en-US" altLang="en-US" sz="4000"/>
              <a:t>другого</a:t>
            </a:r>
            <a:r>
              <a:rPr lang="en-US" altLang="ru-RU" sz="4000"/>
              <a:t> </a:t>
            </a:r>
            <a:r>
              <a:rPr lang="en-US" altLang="en-US" sz="4000"/>
              <a:t>старшего</a:t>
            </a:r>
            <a:r>
              <a:rPr lang="en-US" altLang="ru-RU" sz="4000"/>
              <a:t> </a:t>
            </a:r>
            <a:r>
              <a:rPr lang="en-US" altLang="en-US" sz="4000"/>
              <a:t>брата</a:t>
            </a:r>
            <a:r>
              <a:rPr lang="en-US" altLang="ru-RU" sz="4000"/>
              <a:t>, </a:t>
            </a:r>
            <a:r>
              <a:rPr lang="en-US" altLang="en-US" sz="4000"/>
              <a:t>Ростислава</a:t>
            </a:r>
            <a:r>
              <a:rPr lang="en-US" altLang="ru-RU" sz="4000"/>
              <a:t>) </a:t>
            </a:r>
            <a:r>
              <a:rPr lang="en-US" altLang="en-US" sz="4000"/>
              <a:t>отвоевал</a:t>
            </a:r>
            <a:r>
              <a:rPr lang="en-US" altLang="ru-RU" sz="4000"/>
              <a:t> </a:t>
            </a:r>
            <a:r>
              <a:rPr lang="en-US" altLang="en-US" sz="4000"/>
              <a:t>принадлежащий</a:t>
            </a:r>
            <a:r>
              <a:rPr lang="en-US" altLang="ru-RU" sz="4000"/>
              <a:t> </a:t>
            </a:r>
            <a:r>
              <a:rPr lang="en-US" altLang="en-US" sz="4000"/>
              <a:t>ему</a:t>
            </a:r>
            <a:r>
              <a:rPr lang="en-US" altLang="ru-RU" sz="4000"/>
              <a:t> </a:t>
            </a:r>
            <a:r>
              <a:rPr lang="en-US" altLang="en-US" sz="4000"/>
              <a:t>по</a:t>
            </a:r>
            <a:r>
              <a:rPr lang="en-US" altLang="ru-RU" sz="4000"/>
              <a:t> </a:t>
            </a:r>
            <a:r>
              <a:rPr lang="en-US" altLang="en-US" sz="4000"/>
              <a:t>лествичному</a:t>
            </a:r>
            <a:r>
              <a:rPr lang="en-US" altLang="ru-RU" sz="4000"/>
              <a:t> </a:t>
            </a:r>
            <a:r>
              <a:rPr lang="en-US" altLang="en-US" sz="4000"/>
              <a:t>праву</a:t>
            </a:r>
            <a:r>
              <a:rPr lang="en-US" altLang="ru-RU" sz="4000"/>
              <a:t> </a:t>
            </a:r>
            <a:r>
              <a:rPr lang="en-US" altLang="en-US" sz="4000"/>
              <a:t>владимирский</a:t>
            </a:r>
            <a:r>
              <a:rPr lang="en-US" altLang="ru-RU" sz="4000"/>
              <a:t> </a:t>
            </a:r>
            <a:r>
              <a:rPr lang="en-US" altLang="en-US" sz="4000"/>
              <a:t>престол</a:t>
            </a:r>
            <a:r>
              <a:rPr lang="en-US" altLang="ru-RU" sz="4000"/>
              <a:t>.</a:t>
            </a:r>
            <a:endParaRPr lang="en-US" altLang="ru-RU" sz="400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3195320"/>
            <a:ext cx="10958195" cy="2981960"/>
          </a:xfrm>
        </p:spPr>
        <p:txBody>
          <a:bodyPr/>
          <a:p>
            <a:r>
              <a:rPr lang="ru-RU" altLang="en-US">
                <a:solidFill>
                  <a:schemeClr val="tx1"/>
                </a:solidFill>
              </a:rPr>
              <a:t>*</a:t>
            </a:r>
            <a:r>
              <a:rPr lang="en-US" altLang="en-US">
                <a:solidFill>
                  <a:schemeClr val="tx1"/>
                </a:solidFill>
              </a:rPr>
              <a:t>Л</a:t>
            </a:r>
            <a:r>
              <a:rPr lang="ru-RU" altLang="en-US">
                <a:solidFill>
                  <a:schemeClr val="tx1"/>
                </a:solidFill>
              </a:rPr>
              <a:t>е</a:t>
            </a:r>
            <a:r>
              <a:rPr lang="en-US" altLang="en-US">
                <a:solidFill>
                  <a:schemeClr val="tx1"/>
                </a:solidFill>
              </a:rPr>
              <a:t>ствичное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пр</a:t>
            </a:r>
            <a:r>
              <a:rPr lang="ru-RU" altLang="en-US">
                <a:solidFill>
                  <a:schemeClr val="tx1"/>
                </a:solidFill>
              </a:rPr>
              <a:t>а</a:t>
            </a:r>
            <a:r>
              <a:rPr lang="en-US" altLang="en-US">
                <a:solidFill>
                  <a:schemeClr val="tx1"/>
                </a:solidFill>
              </a:rPr>
              <a:t>во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а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также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лествица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лествичная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система</a:t>
            </a:r>
            <a:r>
              <a:rPr lang="ru-RU" altLang="en-US">
                <a:solidFill>
                  <a:schemeClr val="tx1"/>
                </a:solidFill>
              </a:rPr>
              <a:t> </a:t>
            </a:r>
            <a:r>
              <a:rPr lang="en-US" altLang="ru-RU">
                <a:solidFill>
                  <a:schemeClr val="tx1"/>
                </a:solidFill>
              </a:rPr>
              <a:t>(</a:t>
            </a:r>
            <a:r>
              <a:rPr lang="en-US" altLang="en-US">
                <a:solidFill>
                  <a:schemeClr val="tx1"/>
                </a:solidFill>
              </a:rPr>
              <a:t>родовой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принцип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наследования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сеньорат</a:t>
            </a:r>
            <a:r>
              <a:rPr lang="en-US" altLang="ru-RU">
                <a:solidFill>
                  <a:schemeClr val="tx1"/>
                </a:solidFill>
              </a:rPr>
              <a:t>) — </a:t>
            </a:r>
            <a:r>
              <a:rPr lang="en-US" altLang="en-US">
                <a:solidFill>
                  <a:schemeClr val="tx1"/>
                </a:solidFill>
              </a:rPr>
              <a:t>обычай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престолонаследия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на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Руси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и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некоторых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других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государствах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который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предполагал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передачу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наследных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прав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сперва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горизонтали</a:t>
            </a:r>
            <a:r>
              <a:rPr lang="en-US" altLang="ru-RU">
                <a:solidFill>
                  <a:schemeClr val="tx1"/>
                </a:solidFill>
              </a:rPr>
              <a:t> — </a:t>
            </a:r>
            <a:r>
              <a:rPr lang="en-US" altLang="en-US">
                <a:solidFill>
                  <a:schemeClr val="tx1"/>
                </a:solidFill>
              </a:rPr>
              <a:t>между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братьями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от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старших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к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младшим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до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конца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поколения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а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лишь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затем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вертикали</a:t>
            </a:r>
            <a:r>
              <a:rPr lang="en-US" altLang="ru-RU">
                <a:solidFill>
                  <a:schemeClr val="tx1"/>
                </a:solidFill>
              </a:rPr>
              <a:t> — </a:t>
            </a:r>
            <a:r>
              <a:rPr lang="en-US" altLang="en-US">
                <a:solidFill>
                  <a:schemeClr val="tx1"/>
                </a:solidFill>
              </a:rPr>
              <a:t>между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поколениями</a:t>
            </a:r>
            <a:r>
              <a:rPr lang="en-US" altLang="ru-RU">
                <a:solidFill>
                  <a:schemeClr val="tx1"/>
                </a:solidFill>
              </a:rPr>
              <a:t>, </a:t>
            </a:r>
            <a:r>
              <a:rPr lang="en-US" altLang="en-US">
                <a:solidFill>
                  <a:schemeClr val="tx1"/>
                </a:solidFill>
              </a:rPr>
              <a:t>вновь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к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старшему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из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братьев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младшего</a:t>
            </a:r>
            <a:r>
              <a:rPr lang="en-US" altLang="ru-RU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поколения</a:t>
            </a:r>
            <a:r>
              <a:rPr lang="en-US" altLang="ru-RU">
                <a:solidFill>
                  <a:schemeClr val="tx1"/>
                </a:solidFill>
              </a:rPr>
              <a:t>.</a:t>
            </a:r>
            <a:endParaRPr lang="en-US" alt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1041380" cy="6021070"/>
          </a:xfrm>
        </p:spPr>
        <p:txBody>
          <a:bodyPr>
            <a:normAutofit/>
          </a:bodyPr>
          <a:p>
            <a:pPr algn="l"/>
            <a:r>
              <a:rPr lang="ru-RU" altLang="en-US" sz="3600"/>
              <a:t>                </a:t>
            </a:r>
            <a:r>
              <a:rPr lang="en-US" altLang="en-US" sz="3600"/>
              <a:t>Основные</a:t>
            </a:r>
            <a:r>
              <a:rPr lang="en-US" altLang="ru-RU" sz="3600"/>
              <a:t> </a:t>
            </a:r>
            <a:r>
              <a:rPr lang="en-US" altLang="en-US" sz="3600"/>
              <a:t>заслуги</a:t>
            </a:r>
            <a:r>
              <a:rPr lang="en-US" altLang="ru-RU" sz="3600"/>
              <a:t> </a:t>
            </a:r>
            <a:r>
              <a:rPr lang="en-US" altLang="en-US" sz="3600"/>
              <a:t>и</a:t>
            </a:r>
            <a:r>
              <a:rPr lang="en-US" altLang="ru-RU" sz="3600"/>
              <a:t> </a:t>
            </a:r>
            <a:r>
              <a:rPr lang="en-US" altLang="en-US" sz="3600"/>
              <a:t>достижения</a:t>
            </a:r>
            <a:r>
              <a:rPr lang="en-US" altLang="ru-RU" sz="3600"/>
              <a:t>:</a:t>
            </a:r>
            <a:br>
              <a:rPr lang="en-US" altLang="ru-RU" sz="3600"/>
            </a:br>
            <a:r>
              <a:rPr lang="en-US" altLang="en-US" sz="3600" b="0"/>
              <a:t>Утверждение</a:t>
            </a:r>
            <a:r>
              <a:rPr lang="en-US" altLang="ru-RU" sz="3600" b="0"/>
              <a:t> </a:t>
            </a:r>
            <a:r>
              <a:rPr lang="en-US" altLang="en-US" sz="3600" b="0"/>
              <a:t>самодержавия</a:t>
            </a:r>
            <a:r>
              <a:rPr lang="en-US" altLang="ru-RU" sz="3600" b="0"/>
              <a:t> </a:t>
            </a:r>
            <a:r>
              <a:rPr lang="en-US" altLang="en-US" sz="3600" b="0"/>
              <a:t>во</a:t>
            </a:r>
            <a:r>
              <a:rPr lang="en-US" altLang="ru-RU" sz="3600" b="0"/>
              <a:t> </a:t>
            </a:r>
            <a:r>
              <a:rPr lang="en-US" altLang="en-US" sz="3600" b="0"/>
              <a:t>Владимире</a:t>
            </a:r>
            <a:r>
              <a:rPr lang="en-US" altLang="ru-RU" sz="3600" b="0"/>
              <a:t>: </a:t>
            </a:r>
            <a:r>
              <a:rPr lang="en-US" altLang="en-US" sz="3600" b="0"/>
              <a:t>После</a:t>
            </a:r>
            <a:r>
              <a:rPr lang="en-US" altLang="ru-RU" sz="3600" b="0"/>
              <a:t> </a:t>
            </a:r>
            <a:r>
              <a:rPr lang="en-US" altLang="en-US" sz="3600" b="0"/>
              <a:t>гибели</a:t>
            </a:r>
            <a:r>
              <a:rPr lang="en-US" altLang="ru-RU" sz="3600" b="0"/>
              <a:t> </a:t>
            </a:r>
            <a:r>
              <a:rPr lang="en-US" altLang="en-US" sz="3600" b="0"/>
              <a:t>Андрея</a:t>
            </a:r>
            <a:r>
              <a:rPr lang="en-US" altLang="ru-RU" sz="3600" b="0"/>
              <a:t> </a:t>
            </a:r>
            <a:r>
              <a:rPr lang="en-US" altLang="en-US" sz="3600" b="0"/>
              <a:t>Боголюбского</a:t>
            </a:r>
            <a:r>
              <a:rPr lang="en-US" altLang="ru-RU" sz="3600" b="0"/>
              <a:t> </a:t>
            </a:r>
            <a:r>
              <a:rPr lang="en-US" altLang="en-US" sz="3600" b="0"/>
              <a:t>Михаил</a:t>
            </a:r>
            <a:r>
              <a:rPr lang="en-US" altLang="ru-RU" sz="3600" b="0"/>
              <a:t> </a:t>
            </a:r>
            <a:r>
              <a:rPr lang="en-US" altLang="en-US" sz="3600" b="0"/>
              <a:t>сумел</a:t>
            </a:r>
            <a:r>
              <a:rPr lang="en-US" altLang="ru-RU" sz="3600" b="0"/>
              <a:t> </a:t>
            </a:r>
            <a:r>
              <a:rPr lang="en-US" altLang="en-US" sz="3600" b="0"/>
              <a:t>победить</a:t>
            </a:r>
            <a:r>
              <a:rPr lang="en-US" altLang="ru-RU" sz="3600" b="0"/>
              <a:t> </a:t>
            </a:r>
            <a:r>
              <a:rPr lang="en-US" altLang="en-US" sz="3600" b="0"/>
              <a:t>старое</a:t>
            </a:r>
            <a:r>
              <a:rPr lang="en-US" altLang="ru-RU" sz="3600" b="0"/>
              <a:t> </a:t>
            </a:r>
            <a:r>
              <a:rPr lang="en-US" altLang="en-US" sz="3600" b="0"/>
              <a:t>боярство</a:t>
            </a:r>
            <a:r>
              <a:rPr lang="en-US" altLang="ru-RU" sz="3600" b="0"/>
              <a:t> </a:t>
            </a:r>
            <a:r>
              <a:rPr lang="en-US" altLang="en-US" sz="3600" b="0"/>
              <a:t>Ростова</a:t>
            </a:r>
            <a:r>
              <a:rPr lang="en-US" altLang="ru-RU" sz="3600" b="0"/>
              <a:t> </a:t>
            </a:r>
            <a:r>
              <a:rPr lang="en-US" altLang="en-US" sz="3600" b="0"/>
              <a:t>и</a:t>
            </a:r>
            <a:r>
              <a:rPr lang="en-US" altLang="ru-RU" sz="3600" b="0"/>
              <a:t> </a:t>
            </a:r>
            <a:r>
              <a:rPr lang="en-US" altLang="en-US" sz="3600" b="0"/>
              <a:t>Суздаля</a:t>
            </a:r>
            <a:r>
              <a:rPr lang="en-US" altLang="ru-RU" sz="3600" b="0"/>
              <a:t>, </a:t>
            </a:r>
            <a:r>
              <a:rPr lang="en-US" altLang="en-US" sz="3600" b="0"/>
              <a:t>которое</a:t>
            </a:r>
            <a:r>
              <a:rPr lang="en-US" altLang="ru-RU" sz="3600" b="0"/>
              <a:t> </a:t>
            </a:r>
            <a:r>
              <a:rPr lang="en-US" altLang="en-US" sz="3600" b="0"/>
              <a:t>пыталось</a:t>
            </a:r>
            <a:r>
              <a:rPr lang="en-US" altLang="ru-RU" sz="3600" b="0"/>
              <a:t> </a:t>
            </a:r>
            <a:r>
              <a:rPr lang="en-US" altLang="en-US" sz="3600" b="0"/>
              <a:t>вернуть</a:t>
            </a:r>
            <a:r>
              <a:rPr lang="en-US" altLang="ru-RU" sz="3600" b="0"/>
              <a:t> </a:t>
            </a:r>
            <a:r>
              <a:rPr lang="en-US" altLang="en-US" sz="3600" b="0"/>
              <a:t>прежние</a:t>
            </a:r>
            <a:r>
              <a:rPr lang="en-US" altLang="ru-RU" sz="3600" b="0"/>
              <a:t> </a:t>
            </a:r>
            <a:r>
              <a:rPr lang="en-US" altLang="en-US" sz="3600" b="0"/>
              <a:t>вольности</a:t>
            </a:r>
            <a:r>
              <a:rPr lang="en-US" altLang="ru-RU" sz="3600" b="0"/>
              <a:t>. </a:t>
            </a:r>
            <a:r>
              <a:rPr lang="en-US" altLang="en-US" sz="3600" b="0"/>
              <a:t>Его</a:t>
            </a:r>
            <a:r>
              <a:rPr lang="en-US" altLang="ru-RU" sz="3600" b="0"/>
              <a:t> </a:t>
            </a:r>
            <a:r>
              <a:rPr lang="en-US" altLang="en-US" sz="3600" b="0"/>
              <a:t>победа</a:t>
            </a:r>
            <a:r>
              <a:rPr lang="en-US" altLang="ru-RU" sz="3600" b="0"/>
              <a:t> </a:t>
            </a:r>
            <a:r>
              <a:rPr lang="en-US" altLang="en-US" sz="3600" b="0"/>
              <a:t>закрепила</a:t>
            </a:r>
            <a:r>
              <a:rPr lang="en-US" altLang="ru-RU" sz="3600" b="0"/>
              <a:t> </a:t>
            </a:r>
            <a:r>
              <a:rPr lang="en-US" altLang="en-US" sz="3600" b="0"/>
              <a:t>за</a:t>
            </a:r>
            <a:r>
              <a:rPr lang="en-US" altLang="ru-RU" sz="3600" b="0"/>
              <a:t> </a:t>
            </a:r>
            <a:r>
              <a:rPr lang="en-US" altLang="en-US" sz="3600" b="0"/>
              <a:t>Владимиром</a:t>
            </a:r>
            <a:r>
              <a:rPr lang="en-US" altLang="ru-RU" sz="3600" b="0"/>
              <a:t> </a:t>
            </a:r>
            <a:r>
              <a:rPr lang="en-US" altLang="en-US" sz="3600" b="0"/>
              <a:t>статус</a:t>
            </a:r>
            <a:r>
              <a:rPr lang="en-US" altLang="ru-RU" sz="3600" b="0"/>
              <a:t> </a:t>
            </a:r>
            <a:r>
              <a:rPr lang="en-US" altLang="en-US" sz="3600" b="0"/>
              <a:t>главного</a:t>
            </a:r>
            <a:r>
              <a:rPr lang="en-US" altLang="ru-RU" sz="3600" b="0"/>
              <a:t> </a:t>
            </a:r>
            <a:r>
              <a:rPr lang="en-US" altLang="en-US" sz="3600" b="0"/>
              <a:t>города</a:t>
            </a:r>
            <a:r>
              <a:rPr lang="en-US" altLang="ru-RU" sz="3600" b="0"/>
              <a:t> </a:t>
            </a:r>
            <a:r>
              <a:rPr lang="en-US" altLang="en-US" sz="3600" b="0"/>
              <a:t>Северо</a:t>
            </a:r>
            <a:r>
              <a:rPr lang="en-US" altLang="ru-RU" sz="3600" b="0"/>
              <a:t>-</a:t>
            </a:r>
            <a:r>
              <a:rPr lang="en-US" altLang="en-US" sz="3600" b="0"/>
              <a:t>Восточной</a:t>
            </a:r>
            <a:r>
              <a:rPr lang="en-US" altLang="ru-RU" sz="3600" b="0"/>
              <a:t> </a:t>
            </a:r>
            <a:r>
              <a:rPr lang="en-US" altLang="en-US" sz="3600" b="0"/>
              <a:t>Руси</a:t>
            </a:r>
            <a:r>
              <a:rPr lang="en-US" altLang="ru-RU" sz="3600" b="0"/>
              <a:t>.</a:t>
            </a:r>
            <a:br>
              <a:rPr lang="en-US" altLang="ru-RU" sz="3600" b="0"/>
            </a:br>
            <a:r>
              <a:rPr lang="en-US" altLang="en-US" sz="3600" b="0"/>
              <a:t>Борьба</a:t>
            </a:r>
            <a:r>
              <a:rPr lang="en-US" altLang="ru-RU" sz="3600" b="0"/>
              <a:t> </a:t>
            </a:r>
            <a:r>
              <a:rPr lang="en-US" altLang="en-US" sz="3600" b="0"/>
              <a:t>с</a:t>
            </a:r>
            <a:r>
              <a:rPr lang="en-US" altLang="ru-RU" sz="3600" b="0"/>
              <a:t> </a:t>
            </a:r>
            <a:r>
              <a:rPr lang="en-US" altLang="en-US" sz="3600" b="0"/>
              <a:t>племянниками</a:t>
            </a:r>
            <a:r>
              <a:rPr lang="en-US" altLang="ru-RU" sz="3600" b="0"/>
              <a:t>-</a:t>
            </a:r>
            <a:r>
              <a:rPr lang="en-US" altLang="en-US" sz="3600" b="0"/>
              <a:t>претендентами</a:t>
            </a:r>
            <a:r>
              <a:rPr lang="en-US" altLang="ru-RU" sz="3600" b="0"/>
              <a:t>: </a:t>
            </a:r>
            <a:r>
              <a:rPr lang="en-US" altLang="en-US" sz="3600" b="0"/>
              <a:t>Он</a:t>
            </a:r>
            <a:r>
              <a:rPr lang="en-US" altLang="ru-RU" sz="3600" b="0"/>
              <a:t> </a:t>
            </a:r>
            <a:r>
              <a:rPr lang="en-US" altLang="en-US" sz="3600" b="0"/>
              <a:t>дважды</a:t>
            </a:r>
            <a:r>
              <a:rPr lang="en-US" altLang="ru-RU" sz="3600" b="0"/>
              <a:t> </a:t>
            </a:r>
            <a:r>
              <a:rPr lang="en-US" altLang="en-US" sz="3600" b="0"/>
              <a:t>вступал</a:t>
            </a:r>
            <a:r>
              <a:rPr lang="en-US" altLang="ru-RU" sz="3600" b="0"/>
              <a:t> </a:t>
            </a:r>
            <a:r>
              <a:rPr lang="en-US" altLang="en-US" sz="3600" b="0"/>
              <a:t>на</a:t>
            </a:r>
            <a:r>
              <a:rPr lang="en-US" altLang="ru-RU" sz="3600" b="0"/>
              <a:t> </a:t>
            </a:r>
            <a:r>
              <a:rPr lang="en-US" altLang="en-US" sz="3600" b="0"/>
              <a:t>престол</a:t>
            </a:r>
            <a:r>
              <a:rPr lang="en-US" altLang="ru-RU" sz="3600" b="0"/>
              <a:t>, </a:t>
            </a:r>
            <a:r>
              <a:rPr lang="en-US" altLang="en-US" sz="3600" b="0"/>
              <a:t>успешно</a:t>
            </a:r>
            <a:r>
              <a:rPr lang="en-US" altLang="ru-RU" sz="3600" b="0"/>
              <a:t> </a:t>
            </a:r>
            <a:r>
              <a:rPr lang="en-US" altLang="en-US" sz="3600" b="0"/>
              <a:t>подавив</a:t>
            </a:r>
            <a:r>
              <a:rPr lang="en-US" altLang="ru-RU" sz="3600" b="0"/>
              <a:t> </a:t>
            </a:r>
            <a:r>
              <a:rPr lang="en-US" altLang="en-US" sz="3600" b="0"/>
              <a:t>сопротивление</a:t>
            </a:r>
            <a:r>
              <a:rPr lang="en-US" altLang="ru-RU" sz="3600" b="0"/>
              <a:t> </a:t>
            </a:r>
            <a:r>
              <a:rPr lang="en-US" altLang="en-US" sz="3600" b="0"/>
              <a:t>племянников</a:t>
            </a:r>
            <a:r>
              <a:rPr lang="en-US" altLang="ru-RU" sz="3600" b="0"/>
              <a:t> </a:t>
            </a:r>
            <a:r>
              <a:rPr lang="en-US" altLang="en-US" sz="3600" b="0"/>
              <a:t>Ростиславичей</a:t>
            </a:r>
            <a:r>
              <a:rPr lang="en-US" altLang="ru-RU" sz="3600" b="0"/>
              <a:t> (</a:t>
            </a:r>
            <a:r>
              <a:rPr lang="en-US" altLang="en-US" sz="3600" b="0"/>
              <a:t>Мстислава</a:t>
            </a:r>
            <a:r>
              <a:rPr lang="en-US" altLang="ru-RU" sz="3600" b="0"/>
              <a:t> </a:t>
            </a:r>
            <a:r>
              <a:rPr lang="en-US" altLang="en-US" sz="3600" b="0"/>
              <a:t>и</a:t>
            </a:r>
            <a:r>
              <a:rPr lang="en-US" altLang="ru-RU" sz="3600" b="0"/>
              <a:t> </a:t>
            </a:r>
            <a:r>
              <a:rPr lang="en-US" altLang="en-US" sz="3600" b="0"/>
              <a:t>Ярополка</a:t>
            </a:r>
            <a:r>
              <a:rPr lang="en-US" altLang="ru-RU" sz="3600" b="0"/>
              <a:t>), </a:t>
            </a:r>
            <a:r>
              <a:rPr lang="en-US" altLang="en-US" sz="3600" b="0"/>
              <a:t>поддерживаемых</a:t>
            </a:r>
            <a:r>
              <a:rPr lang="en-US" altLang="ru-RU" sz="3600" b="0"/>
              <a:t> </a:t>
            </a:r>
            <a:r>
              <a:rPr lang="en-US" altLang="en-US" sz="3600" b="0"/>
              <a:t>ростовскими</a:t>
            </a:r>
            <a:r>
              <a:rPr lang="en-US" altLang="ru-RU" sz="3600" b="0"/>
              <a:t> </a:t>
            </a:r>
            <a:r>
              <a:rPr lang="en-US" altLang="en-US" sz="3600" b="0"/>
              <a:t>боярами</a:t>
            </a:r>
            <a:r>
              <a:rPr lang="en-US" altLang="ru-RU" sz="3600" b="0"/>
              <a:t>.</a:t>
            </a:r>
            <a:endParaRPr lang="en-US" altLang="ru-RU" sz="3600" b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610235"/>
            <a:ext cx="10879455" cy="5567045"/>
          </a:xfrm>
        </p:spPr>
        <p:txBody>
          <a:bodyPr/>
          <a:p>
            <a:r>
              <a:rPr lang="en-US" altLang="en-US" sz="3600">
                <a:solidFill>
                  <a:schemeClr val="tx1"/>
                </a:solidFill>
              </a:rPr>
              <a:t>Справедливость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и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народная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поддержка</a:t>
            </a:r>
            <a:r>
              <a:rPr lang="en-US" altLang="ru-RU" sz="3600">
                <a:solidFill>
                  <a:schemeClr val="tx1"/>
                </a:solidFill>
              </a:rPr>
              <a:t>: </a:t>
            </a:r>
            <a:r>
              <a:rPr lang="en-US" altLang="en-US" sz="3600">
                <a:solidFill>
                  <a:schemeClr val="tx1"/>
                </a:solidFill>
              </a:rPr>
              <a:t>В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летописях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он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отмечен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как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правитель</a:t>
            </a:r>
            <a:r>
              <a:rPr lang="en-US" altLang="ru-RU" sz="3600">
                <a:solidFill>
                  <a:schemeClr val="tx1"/>
                </a:solidFill>
              </a:rPr>
              <a:t>, </a:t>
            </a:r>
            <a:r>
              <a:rPr lang="en-US" altLang="en-US" sz="3600">
                <a:solidFill>
                  <a:schemeClr val="tx1"/>
                </a:solidFill>
              </a:rPr>
              <a:t>который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защищал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интересы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простых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горожан</a:t>
            </a:r>
            <a:r>
              <a:rPr lang="en-US" altLang="ru-RU" sz="3600">
                <a:solidFill>
                  <a:schemeClr val="tx1"/>
                </a:solidFill>
              </a:rPr>
              <a:t> (</a:t>
            </a:r>
            <a:r>
              <a:rPr lang="" altLang="en-US" sz="3600">
                <a:solidFill>
                  <a:schemeClr val="tx1"/>
                </a:solidFill>
              </a:rPr>
              <a:t>«</a:t>
            </a:r>
            <a:r>
              <a:rPr lang="en-US" altLang="en-US" sz="3600">
                <a:solidFill>
                  <a:schemeClr val="tx1"/>
                </a:solidFill>
              </a:rPr>
              <a:t>мизинцев</a:t>
            </a:r>
            <a:r>
              <a:rPr lang="" altLang="en-US" sz="3600">
                <a:solidFill>
                  <a:schemeClr val="tx1"/>
                </a:solidFill>
              </a:rPr>
              <a:t>»</a:t>
            </a:r>
            <a:r>
              <a:rPr lang="en-US" altLang="ru-RU" sz="3600">
                <a:solidFill>
                  <a:schemeClr val="tx1"/>
                </a:solidFill>
              </a:rPr>
              <a:t>) </a:t>
            </a:r>
            <a:r>
              <a:rPr lang="en-US" altLang="en-US" sz="3600">
                <a:solidFill>
                  <a:schemeClr val="tx1"/>
                </a:solidFill>
              </a:rPr>
              <a:t>от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притеснений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знати</a:t>
            </a:r>
            <a:r>
              <a:rPr lang="en-US" altLang="ru-RU" sz="3600">
                <a:solidFill>
                  <a:schemeClr val="tx1"/>
                </a:solidFill>
              </a:rPr>
              <a:t>, </a:t>
            </a:r>
            <a:r>
              <a:rPr lang="en-US" altLang="en-US" sz="3600">
                <a:solidFill>
                  <a:schemeClr val="tx1"/>
                </a:solidFill>
              </a:rPr>
              <a:t>за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что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пользовался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большой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любовью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жителей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Владимира</a:t>
            </a:r>
            <a:r>
              <a:rPr lang="en-US" altLang="ru-RU" sz="3600">
                <a:solidFill>
                  <a:schemeClr val="tx1"/>
                </a:solidFill>
              </a:rPr>
              <a:t>.</a:t>
            </a:r>
            <a:endParaRPr lang="en-US" altLang="ru-RU" sz="3600">
              <a:solidFill>
                <a:schemeClr val="tx1"/>
              </a:solidFill>
            </a:endParaRPr>
          </a:p>
          <a:p>
            <a:r>
              <a:rPr lang="en-US" altLang="en-US" sz="3600">
                <a:solidFill>
                  <a:schemeClr val="tx1"/>
                </a:solidFill>
              </a:rPr>
              <a:t>Обеспечение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преемственности</a:t>
            </a:r>
            <a:r>
              <a:rPr lang="en-US" altLang="ru-RU" sz="3600">
                <a:solidFill>
                  <a:schemeClr val="tx1"/>
                </a:solidFill>
              </a:rPr>
              <a:t>: </a:t>
            </a:r>
            <a:r>
              <a:rPr lang="en-US" altLang="en-US" sz="3600">
                <a:solidFill>
                  <a:schemeClr val="tx1"/>
                </a:solidFill>
              </a:rPr>
              <a:t>Своим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коротким</a:t>
            </a:r>
            <a:r>
              <a:rPr lang="en-US" altLang="ru-RU" sz="3600">
                <a:solidFill>
                  <a:schemeClr val="tx1"/>
                </a:solidFill>
              </a:rPr>
              <a:t>, </a:t>
            </a:r>
            <a:r>
              <a:rPr lang="en-US" altLang="en-US" sz="3600">
                <a:solidFill>
                  <a:schemeClr val="tx1"/>
                </a:solidFill>
              </a:rPr>
              <a:t>но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энергичным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правлением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он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подготовил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почву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для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долгого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и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успешного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княжения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своего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младшего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брата</a:t>
            </a:r>
            <a:r>
              <a:rPr lang="en-US" altLang="ru-RU" sz="3600">
                <a:solidFill>
                  <a:schemeClr val="tx1"/>
                </a:solidFill>
              </a:rPr>
              <a:t> — </a:t>
            </a:r>
            <a:r>
              <a:rPr lang="en-US" altLang="en-US" sz="3600">
                <a:solidFill>
                  <a:schemeClr val="tx1"/>
                </a:solidFill>
              </a:rPr>
              <a:t>Всеволода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Большое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Гнездо</a:t>
            </a:r>
            <a:endParaRPr lang="en-US" altLang="en-US" sz="36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algn="ctr"/>
            <a:r>
              <a:rPr lang="en-US" altLang="en-US" sz="3600">
                <a:solidFill>
                  <a:schemeClr val="tx1"/>
                </a:solidFill>
              </a:rPr>
              <a:t>Скончался</a:t>
            </a:r>
            <a:r>
              <a:rPr lang="en-US" altLang="ru-RU" sz="3600">
                <a:solidFill>
                  <a:schemeClr val="tx1"/>
                </a:solidFill>
              </a:rPr>
              <a:t> 20 </a:t>
            </a:r>
            <a:r>
              <a:rPr lang="en-US" altLang="en-US" sz="3600">
                <a:solidFill>
                  <a:schemeClr val="tx1"/>
                </a:solidFill>
              </a:rPr>
              <a:t>июня</a:t>
            </a:r>
            <a:r>
              <a:rPr lang="en-US" altLang="ru-RU" sz="3600">
                <a:solidFill>
                  <a:schemeClr val="tx1"/>
                </a:solidFill>
              </a:rPr>
              <a:t> 1176 </a:t>
            </a:r>
            <a:r>
              <a:rPr lang="en-US" altLang="en-US" sz="3600">
                <a:solidFill>
                  <a:schemeClr val="tx1"/>
                </a:solidFill>
              </a:rPr>
              <a:t>года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в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Городце</a:t>
            </a:r>
            <a:r>
              <a:rPr lang="en-US" altLang="ru-RU" sz="3600">
                <a:solidFill>
                  <a:schemeClr val="tx1"/>
                </a:solidFill>
              </a:rPr>
              <a:t> (</a:t>
            </a:r>
            <a:r>
              <a:rPr lang="en-US" altLang="en-US" sz="3600">
                <a:solidFill>
                  <a:schemeClr val="tx1"/>
                </a:solidFill>
              </a:rPr>
              <a:t>на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Волге</a:t>
            </a:r>
            <a:r>
              <a:rPr lang="en-US" altLang="ru-RU" sz="3600">
                <a:solidFill>
                  <a:schemeClr val="tx1"/>
                </a:solidFill>
              </a:rPr>
              <a:t>) </a:t>
            </a:r>
            <a:r>
              <a:rPr lang="en-US" altLang="en-US" sz="3600">
                <a:solidFill>
                  <a:schemeClr val="tx1"/>
                </a:solidFill>
              </a:rPr>
              <a:t>после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недолгого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правления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во</a:t>
            </a:r>
            <a:r>
              <a:rPr lang="en-US" altLang="ru-RU" sz="3600">
                <a:solidFill>
                  <a:schemeClr val="tx1"/>
                </a:solidFill>
              </a:rPr>
              <a:t> </a:t>
            </a:r>
            <a:r>
              <a:rPr lang="en-US" altLang="en-US" sz="3600">
                <a:solidFill>
                  <a:schemeClr val="tx1"/>
                </a:solidFill>
              </a:rPr>
              <a:t>Владимире</a:t>
            </a:r>
            <a:r>
              <a:rPr lang="en-US" altLang="ru-RU" sz="3600">
                <a:solidFill>
                  <a:schemeClr val="tx1"/>
                </a:solidFill>
              </a:rPr>
              <a:t>. </a:t>
            </a:r>
            <a:r>
              <a:rPr lang="en-US" altLang="en-US" sz="3600">
                <a:solidFill>
                  <a:schemeClr val="tx1"/>
                </a:solidFill>
              </a:rPr>
              <a:t>Пох</a:t>
            </a:r>
            <a:r>
              <a:rPr lang="ru-RU" altLang="en-US" sz="3600">
                <a:solidFill>
                  <a:schemeClr val="tx1"/>
                </a:solidFill>
              </a:rPr>
              <a:t>оронен во Владимире-на-Клязьме, вероятно, в Успенском соборе, ставшем усыпальницей князей Владимиро-Суздальской Руси.</a:t>
            </a:r>
            <a:endParaRPr lang="ru-RU" altLang="en-US" sz="36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algn="ctr"/>
            <a:r>
              <a:rPr lang="ru-RU" altLang="en-US" sz="7200"/>
              <a:t>С</a:t>
            </a:r>
            <a:r>
              <a:rPr lang="ru-RU" altLang="en-US" sz="7200">
                <a:solidFill>
                  <a:schemeClr val="accent2"/>
                </a:solidFill>
              </a:rPr>
              <a:t>П</a:t>
            </a:r>
            <a:r>
              <a:rPr lang="ru-RU" altLang="en-US" sz="7200"/>
              <a:t>А</a:t>
            </a:r>
            <a:r>
              <a:rPr lang="ru-RU" altLang="en-US" sz="7200">
                <a:solidFill>
                  <a:schemeClr val="accent2"/>
                </a:solidFill>
              </a:rPr>
              <a:t>С</a:t>
            </a:r>
            <a:r>
              <a:rPr lang="ru-RU" altLang="en-US" sz="7200"/>
              <a:t>И</a:t>
            </a:r>
            <a:r>
              <a:rPr lang="ru-RU" altLang="en-US" sz="7200">
                <a:solidFill>
                  <a:schemeClr val="accent2"/>
                </a:solidFill>
              </a:rPr>
              <a:t>Б</a:t>
            </a:r>
            <a:r>
              <a:rPr lang="ru-RU" altLang="en-US" sz="7200"/>
              <a:t>О </a:t>
            </a:r>
            <a:r>
              <a:rPr lang="ru-RU" altLang="en-US" sz="7200">
                <a:solidFill>
                  <a:schemeClr val="accent2"/>
                </a:solidFill>
              </a:rPr>
              <a:t>З</a:t>
            </a:r>
            <a:r>
              <a:rPr lang="ru-RU" altLang="en-US" sz="7200"/>
              <a:t>А </a:t>
            </a:r>
            <a:r>
              <a:rPr lang="ru-RU" altLang="en-US" sz="7200">
                <a:solidFill>
                  <a:schemeClr val="accent2"/>
                </a:solidFill>
              </a:rPr>
              <a:t>В</a:t>
            </a:r>
            <a:r>
              <a:rPr lang="ru-RU" altLang="en-US" sz="7200"/>
              <a:t>Н</a:t>
            </a:r>
            <a:r>
              <a:rPr lang="ru-RU" altLang="en-US" sz="7200">
                <a:solidFill>
                  <a:schemeClr val="accent2"/>
                </a:solidFill>
              </a:rPr>
              <a:t>И</a:t>
            </a:r>
            <a:r>
              <a:rPr lang="ru-RU" altLang="en-US" sz="7200"/>
              <a:t>М</a:t>
            </a:r>
            <a:r>
              <a:rPr lang="ru-RU" altLang="en-US" sz="7200">
                <a:solidFill>
                  <a:schemeClr val="accent2"/>
                </a:solidFill>
              </a:rPr>
              <a:t>А</a:t>
            </a:r>
            <a:r>
              <a:rPr lang="ru-RU" altLang="en-US" sz="7200"/>
              <a:t>Н</a:t>
            </a:r>
            <a:r>
              <a:rPr lang="ru-RU" altLang="en-US" sz="7200">
                <a:solidFill>
                  <a:schemeClr val="accent2"/>
                </a:solidFill>
              </a:rPr>
              <a:t>И</a:t>
            </a:r>
            <a:r>
              <a:rPr lang="ru-RU" altLang="en-US" sz="7200"/>
              <a:t>Е</a:t>
            </a:r>
            <a:r>
              <a:rPr lang="ru-RU" altLang="en-US" sz="7200">
                <a:solidFill>
                  <a:schemeClr val="accent2"/>
                </a:solidFill>
              </a:rPr>
              <a:t>!</a:t>
            </a:r>
            <a:endParaRPr lang="ru-RU" altLang="en-US" sz="720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2366</Words>
  <Application>WPS Presentation</Application>
  <PresentationFormat>宽屏</PresentationFormat>
  <Paragraphs>27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User</cp:lastModifiedBy>
  <cp:revision>4</cp:revision>
  <dcterms:created xsi:type="dcterms:W3CDTF">2025-07-23T00:59:00Z</dcterms:created>
  <dcterms:modified xsi:type="dcterms:W3CDTF">2026-02-08T13:09:54Z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1049-12.2.0.23196</vt:lpwstr>
  </property>
  <property fmtid="{D5CDD505-2E9C-101B-9397-08002B2CF9AE}" pid="3" name="ICV">
    <vt:lpwstr>3907C6C0F1514734BC126FF6D811D168_11</vt:lpwstr>
  </property>
</Properties>
</file>